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71" r:id="rId14"/>
    <p:sldId id="274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8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1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7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7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1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9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2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7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123C-9955-4C62-92AE-FDD68C12F76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B7E4-E803-453D-A3F0-D2125CB6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7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1973"/>
            <a:ext cx="9144000" cy="173864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Кочевое скотоводство – производящее хозяйство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72743"/>
            <a:ext cx="9144000" cy="2962141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«Казахский народ, как трагический странник, в поисках счастья кочевал по степям и столетиям».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3200" dirty="0" smtClean="0"/>
              <a:t>М. </a:t>
            </a:r>
            <a:r>
              <a:rPr lang="ru-RU" sz="3200" dirty="0" err="1" smtClean="0"/>
              <a:t>Ауэзов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30" y="437882"/>
            <a:ext cx="5331853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Проверьте себя!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39" y="124253"/>
            <a:ext cx="2262230" cy="271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47729" y="1777283"/>
            <a:ext cx="9504609" cy="164849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условиях засушливого климата и нехватки воды предпочтительны верблюды, овцы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7729" y="3361385"/>
            <a:ext cx="9504609" cy="164849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Рефлексом тебеневки обладают лошади и овцы. Лошади откапывают корм из-под снежного покрова глубиной до  50 см., овцы – до 25 см.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37882" y="4870588"/>
            <a:ext cx="8422783" cy="164849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Рефлекс стадности имеется у лошадей, овец и коз.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7" y="360608"/>
            <a:ext cx="5357612" cy="64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Проверьте себя!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53" y="1"/>
            <a:ext cx="1521832" cy="18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-245760" y="1403798"/>
            <a:ext cx="5473521" cy="5280338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</a:rPr>
              <a:t>1. У </a:t>
            </a:r>
            <a:r>
              <a:rPr lang="ru-RU" sz="2400" dirty="0">
                <a:solidFill>
                  <a:srgbClr val="C00000"/>
                </a:solidFill>
              </a:rPr>
              <a:t>овец ярко проявляется рефлекс стадности и тебеневки.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2. Наивысшая </a:t>
            </a:r>
            <a:r>
              <a:rPr lang="ru-RU" sz="2400" dirty="0">
                <a:solidFill>
                  <a:srgbClr val="C00000"/>
                </a:solidFill>
              </a:rPr>
              <a:t>продуктивность (молоко, мясо, сало, шерсть).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3. Неприхотливость</a:t>
            </a:r>
            <a:r>
              <a:rPr lang="ru-RU" sz="2400" dirty="0">
                <a:solidFill>
                  <a:srgbClr val="C00000"/>
                </a:solidFill>
              </a:rPr>
              <a:t>, выносливость к холоду и жаре.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4. Способность </a:t>
            </a:r>
            <a:r>
              <a:rPr lang="ru-RU" sz="2400" dirty="0">
                <a:solidFill>
                  <a:srgbClr val="C00000"/>
                </a:solidFill>
              </a:rPr>
              <a:t>терпеть отсутствие воды и обходиться снегом вместо воды зимой.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5. Способность </a:t>
            </a:r>
            <a:r>
              <a:rPr lang="ru-RU" sz="2400" dirty="0">
                <a:solidFill>
                  <a:srgbClr val="C00000"/>
                </a:solidFill>
              </a:rPr>
              <a:t>пить солоноватую воду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761408" y="1403798"/>
            <a:ext cx="5074277" cy="5280338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У </a:t>
            </a:r>
            <a:r>
              <a:rPr lang="ru-RU" sz="2400" dirty="0">
                <a:solidFill>
                  <a:srgbClr val="FF0000"/>
                </a:solidFill>
              </a:rPr>
              <a:t>них небольшая скорость передвижения.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Отсутствие </a:t>
            </a:r>
            <a:r>
              <a:rPr lang="ru-RU" sz="2400" dirty="0">
                <a:solidFill>
                  <a:srgbClr val="FF0000"/>
                </a:solidFill>
              </a:rPr>
              <a:t>какого- либо «интеллекта».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3. Способность </a:t>
            </a:r>
            <a:r>
              <a:rPr lang="ru-RU" sz="2400" dirty="0" err="1">
                <a:solidFill>
                  <a:srgbClr val="FF0000"/>
                </a:solidFill>
              </a:rPr>
              <a:t>тебеневать</a:t>
            </a:r>
            <a:r>
              <a:rPr lang="ru-RU" sz="2400" dirty="0">
                <a:solidFill>
                  <a:srgbClr val="FF0000"/>
                </a:solidFill>
              </a:rPr>
              <a:t> лишь при глубине снежного покрова в 10-12 см.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4. Уязвимость </a:t>
            </a:r>
            <a:r>
              <a:rPr lang="ru-RU" sz="2400" dirty="0">
                <a:solidFill>
                  <a:srgbClr val="FF0000"/>
                </a:solidFill>
              </a:rPr>
              <a:t>от нападения хищников.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5. Подверженность </a:t>
            </a:r>
            <a:r>
              <a:rPr lang="ru-RU" sz="2400" dirty="0">
                <a:solidFill>
                  <a:srgbClr val="FF0000"/>
                </a:solidFill>
              </a:rPr>
              <a:t>стрессам.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2303" y="2408349"/>
            <a:ext cx="2704564" cy="2562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peta.org/wp-content/uploads/2010/06/iStock_000010749331XSmall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5" t="17093" r="32473" b="41168"/>
          <a:stretch/>
        </p:blipFill>
        <p:spPr bwMode="auto">
          <a:xfrm>
            <a:off x="5037322" y="2689671"/>
            <a:ext cx="1914525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3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7" y="360608"/>
            <a:ext cx="5357612" cy="64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Проверьте себя!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53" y="1"/>
            <a:ext cx="1521832" cy="18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0" y="1403798"/>
            <a:ext cx="5370490" cy="5280338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</a:t>
            </a:r>
            <a:r>
              <a:rPr lang="ru-RU" sz="2400" dirty="0" smtClean="0">
                <a:solidFill>
                  <a:srgbClr val="FF0000"/>
                </a:solidFill>
              </a:rPr>
              <a:t>. Средство </a:t>
            </a:r>
            <a:r>
              <a:rPr lang="ru-RU" sz="2400" dirty="0">
                <a:solidFill>
                  <a:srgbClr val="FF0000"/>
                </a:solidFill>
              </a:rPr>
              <a:t>передвижения и тягловая сила.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 Наличие </a:t>
            </a:r>
            <a:r>
              <a:rPr lang="ru-RU" sz="2400" dirty="0">
                <a:solidFill>
                  <a:srgbClr val="FF0000"/>
                </a:solidFill>
              </a:rPr>
              <a:t>рефлексов тебеневки и стадности.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3. Высокая </a:t>
            </a:r>
            <a:r>
              <a:rPr lang="ru-RU" sz="2400" dirty="0">
                <a:solidFill>
                  <a:srgbClr val="FF0000"/>
                </a:solidFill>
              </a:rPr>
              <a:t>продуктивность </a:t>
            </a:r>
            <a:r>
              <a:rPr lang="ru-RU" sz="2400" dirty="0" smtClean="0">
                <a:solidFill>
                  <a:srgbClr val="FF0000"/>
                </a:solidFill>
              </a:rPr>
              <a:t>             (</a:t>
            </a:r>
            <a:r>
              <a:rPr lang="ru-RU" sz="2400" dirty="0">
                <a:solidFill>
                  <a:srgbClr val="FF0000"/>
                </a:solidFill>
              </a:rPr>
              <a:t>мясо, молоко).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4. Малая </a:t>
            </a:r>
            <a:r>
              <a:rPr lang="ru-RU" sz="2400" dirty="0">
                <a:solidFill>
                  <a:srgbClr val="FF0000"/>
                </a:solidFill>
              </a:rPr>
              <a:t>восприимчивость к холоду, выносливость.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5. Способность </a:t>
            </a:r>
            <a:r>
              <a:rPr lang="ru-RU" sz="2400" dirty="0">
                <a:solidFill>
                  <a:srgbClr val="FF0000"/>
                </a:solidFill>
              </a:rPr>
              <a:t>обеспечивать выпас других видов скота во время глубоких снегов.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6. Необязательность </a:t>
            </a:r>
            <a:r>
              <a:rPr lang="ru-RU" sz="2400" dirty="0">
                <a:solidFill>
                  <a:srgbClr val="FF0000"/>
                </a:solidFill>
              </a:rPr>
              <a:t>ночлега, </a:t>
            </a:r>
            <a:r>
              <a:rPr lang="ru-RU" sz="2400" dirty="0" err="1">
                <a:solidFill>
                  <a:srgbClr val="FF0000"/>
                </a:solidFill>
              </a:rPr>
              <a:t>самовыпас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630494" y="1403798"/>
            <a:ext cx="5074277" cy="5280338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Неспособность </a:t>
            </a:r>
            <a:r>
              <a:rPr lang="ru-RU" sz="2400" dirty="0">
                <a:solidFill>
                  <a:srgbClr val="FF0000"/>
                </a:solidFill>
              </a:rPr>
              <a:t>пить соленую и мутную воду.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 Прихотливость </a:t>
            </a:r>
            <a:r>
              <a:rPr lang="ru-RU" sz="2400" dirty="0">
                <a:solidFill>
                  <a:srgbClr val="FF0000"/>
                </a:solidFill>
              </a:rPr>
              <a:t>в кормах.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 .Большая </a:t>
            </a:r>
            <a:r>
              <a:rPr lang="ru-RU" sz="2400" dirty="0">
                <a:solidFill>
                  <a:srgbClr val="FF0000"/>
                </a:solidFill>
              </a:rPr>
              <a:t>площадь выпасов и необходимость частых перекочевок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42303" y="2408349"/>
            <a:ext cx="2704564" cy="2562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namonitore.ru/uploads/catalog/domashnie/loshad_4_16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386" r="11753" b="4796"/>
          <a:stretch/>
        </p:blipFill>
        <p:spPr bwMode="auto">
          <a:xfrm>
            <a:off x="5022760" y="2730321"/>
            <a:ext cx="1983347" cy="186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53" y="0"/>
            <a:ext cx="1521832" cy="18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7" y="360608"/>
            <a:ext cx="5357612" cy="64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Проверьте себя!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53" y="1"/>
            <a:ext cx="1521832" cy="18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-105039" y="1282304"/>
            <a:ext cx="5370490" cy="5280338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1. </a:t>
            </a:r>
            <a:r>
              <a:rPr lang="ru-RU" sz="2000" dirty="0" smtClean="0">
                <a:solidFill>
                  <a:srgbClr val="C00000"/>
                </a:solidFill>
              </a:rPr>
              <a:t>Способность </a:t>
            </a:r>
            <a:r>
              <a:rPr lang="ru-RU" sz="2000" dirty="0">
                <a:solidFill>
                  <a:srgbClr val="C00000"/>
                </a:solidFill>
              </a:rPr>
              <a:t>подолгу (до 10 дней) обходиться без пищи и воды.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2. Способность </a:t>
            </a:r>
            <a:r>
              <a:rPr lang="ru-RU" sz="2000" dirty="0">
                <a:solidFill>
                  <a:srgbClr val="C00000"/>
                </a:solidFill>
              </a:rPr>
              <a:t>пить соленую воду и поедать растительность недоступную другим животным.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3. Высокая </a:t>
            </a:r>
            <a:r>
              <a:rPr lang="ru-RU" sz="2000" dirty="0">
                <a:solidFill>
                  <a:srgbClr val="C00000"/>
                </a:solidFill>
              </a:rPr>
              <a:t>продуктивность (молоко, мясо, шерсть, сало).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4. Транспортное </a:t>
            </a:r>
            <a:r>
              <a:rPr lang="ru-RU" sz="2000" dirty="0">
                <a:solidFill>
                  <a:srgbClr val="C00000"/>
                </a:solidFill>
              </a:rPr>
              <a:t>и тягловое средство.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5. Высокая </a:t>
            </a:r>
            <a:r>
              <a:rPr lang="ru-RU" sz="2000" dirty="0">
                <a:solidFill>
                  <a:srgbClr val="C00000"/>
                </a:solidFill>
              </a:rPr>
              <a:t>скорость передвижений.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6. Громадная </a:t>
            </a:r>
            <a:r>
              <a:rPr lang="ru-RU" sz="2000" dirty="0">
                <a:solidFill>
                  <a:srgbClr val="C00000"/>
                </a:solidFill>
              </a:rPr>
              <a:t>сила ( в среднем 300-250 кг. вьючного груза).</a:t>
            </a:r>
          </a:p>
          <a:p>
            <a:r>
              <a:rPr lang="ru-RU" sz="2400" dirty="0"/>
              <a:t> </a:t>
            </a:r>
            <a:endParaRPr lang="ru-RU" sz="2400" dirty="0">
              <a:effectLst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967471" y="1308064"/>
            <a:ext cx="4802758" cy="5227964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1. </a:t>
            </a:r>
            <a:r>
              <a:rPr lang="ru-RU" sz="2000" dirty="0" smtClean="0">
                <a:solidFill>
                  <a:srgbClr val="C00000"/>
                </a:solidFill>
              </a:rPr>
              <a:t>Отсутствие </a:t>
            </a:r>
            <a:r>
              <a:rPr lang="ru-RU" sz="2000" dirty="0">
                <a:solidFill>
                  <a:srgbClr val="C00000"/>
                </a:solidFill>
              </a:rPr>
              <a:t>рефлекса тебеневки.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2. Во </a:t>
            </a:r>
            <a:r>
              <a:rPr lang="ru-RU" sz="2000" dirty="0">
                <a:solidFill>
                  <a:srgbClr val="C00000"/>
                </a:solidFill>
              </a:rPr>
              <a:t>время водопоя потребность в больших запасах воды ( для одной особи до 100 литров воды разового приема).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3. Плохо </a:t>
            </a:r>
            <a:r>
              <a:rPr lang="ru-RU" sz="2000" dirty="0">
                <a:solidFill>
                  <a:srgbClr val="C00000"/>
                </a:solidFill>
              </a:rPr>
              <a:t>переносят холода, дождь, сырость.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4. Большие </a:t>
            </a:r>
            <a:r>
              <a:rPr lang="ru-RU" sz="2000" dirty="0">
                <a:solidFill>
                  <a:srgbClr val="C00000"/>
                </a:solidFill>
              </a:rPr>
              <a:t>площади выпаса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8400" y="2401909"/>
            <a:ext cx="2704564" cy="2562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s://im0-tub-kz.yandex.net/i?id=9533c3e578952877b5a88044001e5ccc&amp;n=33&amp;h=190&amp;w=30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t="13818" r="23125" b="9097"/>
          <a:stretch/>
        </p:blipFill>
        <p:spPr bwMode="auto">
          <a:xfrm>
            <a:off x="5026130" y="2640167"/>
            <a:ext cx="2009104" cy="208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53" y="0"/>
            <a:ext cx="1521832" cy="18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.qamshy.kz/wp-content/uploads/2015/01/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0"/>
            <a:ext cx="1054779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53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eta.org/wp-content/uploads/2010/06/iStock_000010749331XSmall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16875" r="33359" b="7031"/>
          <a:stretch/>
        </p:blipFill>
        <p:spPr bwMode="auto">
          <a:xfrm>
            <a:off x="1159099" y="1030309"/>
            <a:ext cx="2575774" cy="236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amonitore.ru/uploads/catalog/domashnie/loshad_4_16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3464" r="19572" b="5480"/>
          <a:stretch/>
        </p:blipFill>
        <p:spPr bwMode="auto">
          <a:xfrm>
            <a:off x="5576552" y="412123"/>
            <a:ext cx="3374266" cy="360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kz.yandex.net/i?id=9533c3e578952877b5a88044001e5ccc&amp;n=33&amp;h=190&amp;w=30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16376" r="19311" b="11037"/>
          <a:stretch/>
        </p:blipFill>
        <p:spPr bwMode="auto">
          <a:xfrm>
            <a:off x="1384478" y="4018207"/>
            <a:ext cx="2846231" cy="23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3-tub-kz.yandex.net/i?id=4982eb8909c8c11afb7ec60d4341c711&amp;n=33&amp;h=190&amp;w=28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28472" r="16130" b="18867"/>
          <a:stretch/>
        </p:blipFill>
        <p:spPr bwMode="auto">
          <a:xfrm>
            <a:off x="6735652" y="4172755"/>
            <a:ext cx="3812146" cy="252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3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915" y="412124"/>
            <a:ext cx="8435662" cy="1596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Составьте диаграмму Венна          «Оседлое и кочевое скотоводство»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02" y="179445"/>
            <a:ext cx="1908198" cy="2100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56499"/>
              </p:ext>
            </p:extLst>
          </p:nvPr>
        </p:nvGraphicFramePr>
        <p:xfrm>
          <a:off x="1532586" y="2498500"/>
          <a:ext cx="8641724" cy="348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431"/>
                <a:gridCol w="2160431"/>
                <a:gridCol w="2160431"/>
                <a:gridCol w="2160431"/>
              </a:tblGrid>
              <a:tr h="65360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Вопросы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Оседлое скотоводство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Различия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Кочевое скотоводство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36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 жизни населения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6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Какие виды скота разводили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36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Жилище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ehistoryforkids.archeologia.ru/00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524486"/>
            <a:ext cx="9736428" cy="5850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layd.arxiv.uz/uploads/download/posts/2015-03/1425714949_slayd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605307"/>
            <a:ext cx="9916732" cy="602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8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mur59.ru/sites/default/files/images/slide_13%284%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26015" r="8216" b="15967"/>
          <a:stretch/>
        </p:blipFill>
        <p:spPr bwMode="auto">
          <a:xfrm>
            <a:off x="399244" y="373487"/>
            <a:ext cx="10779617" cy="5898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611" y="193183"/>
            <a:ext cx="10959921" cy="1120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Формы скотоводства</a:t>
            </a:r>
            <a:endParaRPr lang="ru-RU" sz="48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81825" y="1609859"/>
            <a:ext cx="9787944" cy="13394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ОСЕДЛОЕ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97735" y="3142446"/>
            <a:ext cx="9955369" cy="14939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ПОЛУКОЧЕВОЕ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65161" y="4829579"/>
            <a:ext cx="9878095" cy="1532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КОЧЕВОЕ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5" y="309093"/>
            <a:ext cx="9337184" cy="1043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Причины перехода к кочевому скотоводству</a:t>
            </a:r>
            <a:endParaRPr lang="ru-RU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39" y="124253"/>
            <a:ext cx="2262230" cy="271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459" y="1764406"/>
            <a:ext cx="9156880" cy="10045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Потепление климата, учащение засух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459" y="3028911"/>
            <a:ext cx="9156880" cy="1646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Появление конской  сбруи, что позволило использовать лошадь для верховой езды и в качестве тягловой силы.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namonitore.ru/uploads/catalog/domashnie/loshad_4_1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14" y="2919184"/>
            <a:ext cx="2202288" cy="1858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5459" y="4997003"/>
            <a:ext cx="8744755" cy="1416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Резкое увеличение поголовья скота привело к сокращению пастбищ вокруг стоянок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www.peta.org/wp-content/uploads/2010/06/iStock_000010749331XSmall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14" y="4887789"/>
            <a:ext cx="2343955" cy="167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1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334851"/>
            <a:ext cx="10947042" cy="1068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Кочевое скотоводство – производящее хозяйство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1" y="0"/>
            <a:ext cx="2006936" cy="241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7886" y="1596980"/>
            <a:ext cx="8706119" cy="81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Составьте кластер «Продукция скотоводства»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28432" y="3271234"/>
            <a:ext cx="3825026" cy="2434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peta.org/wp-content/uploads/2010/06/iStock_000010749331XSmall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90" y="3651160"/>
            <a:ext cx="2524259" cy="1712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9397" y="3400023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9397" y="4919730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39220" y="3400023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84298" y="4919730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2305318" y="3889420"/>
            <a:ext cx="1423114" cy="598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3"/>
          </p:cNvCxnSpPr>
          <p:nvPr/>
        </p:nvCxnSpPr>
        <p:spPr>
          <a:xfrm flipH="1">
            <a:off x="2305318" y="4488287"/>
            <a:ext cx="1423114" cy="82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6"/>
            <a:endCxn id="9" idx="1"/>
          </p:cNvCxnSpPr>
          <p:nvPr/>
        </p:nvCxnSpPr>
        <p:spPr>
          <a:xfrm flipV="1">
            <a:off x="7553458" y="3792828"/>
            <a:ext cx="1285762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6"/>
            <a:endCxn id="10" idx="1"/>
          </p:cNvCxnSpPr>
          <p:nvPr/>
        </p:nvCxnSpPr>
        <p:spPr>
          <a:xfrm>
            <a:off x="7553458" y="4488287"/>
            <a:ext cx="1330840" cy="82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334851"/>
            <a:ext cx="10947042" cy="1068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Проверьте себя!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64" y="0"/>
            <a:ext cx="2006936" cy="241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7886" y="1596980"/>
            <a:ext cx="8706119" cy="815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Кластер «Продукция скотоводства»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28432" y="3271234"/>
            <a:ext cx="3825026" cy="2434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peta.org/wp-content/uploads/2010/06/iStock_000010749331XSmall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90" y="3651160"/>
            <a:ext cx="2524259" cy="1712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9397" y="3400023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мясо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397" y="4919730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шерсть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39220" y="3400023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кожа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4298" y="4919730"/>
            <a:ext cx="1815921" cy="78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молоко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 flipV="1">
            <a:off x="2305318" y="3889420"/>
            <a:ext cx="1423114" cy="598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3"/>
          </p:cNvCxnSpPr>
          <p:nvPr/>
        </p:nvCxnSpPr>
        <p:spPr>
          <a:xfrm flipH="1">
            <a:off x="2305318" y="4488287"/>
            <a:ext cx="1423114" cy="82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6"/>
            <a:endCxn id="9" idx="1"/>
          </p:cNvCxnSpPr>
          <p:nvPr/>
        </p:nvCxnSpPr>
        <p:spPr>
          <a:xfrm flipV="1">
            <a:off x="7553458" y="3792828"/>
            <a:ext cx="1285762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6"/>
            <a:endCxn id="10" idx="1"/>
          </p:cNvCxnSpPr>
          <p:nvPr/>
        </p:nvCxnSpPr>
        <p:spPr>
          <a:xfrm>
            <a:off x="7553458" y="4488287"/>
            <a:ext cx="1330840" cy="82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270456"/>
            <a:ext cx="5576552" cy="553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Виды скота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33" y="0"/>
            <a:ext cx="2006936" cy="241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96214" y="1184855"/>
            <a:ext cx="9785819" cy="1228029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Для кочевого скотоводства необходимы животные, обладающие: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66670" y="2910626"/>
            <a:ext cx="2485623" cy="92727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Рефлексом тебеневки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946311" y="2910626"/>
            <a:ext cx="2485623" cy="1030309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Рефлексом стадности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7325952" y="2910626"/>
            <a:ext cx="2485623" cy="1313644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Способностью терпеть отсутствие или недостаток воды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5" idx="3"/>
          </p:cNvCxnSpPr>
          <p:nvPr/>
        </p:nvCxnSpPr>
        <p:spPr>
          <a:xfrm flipH="1">
            <a:off x="1809482" y="2290081"/>
            <a:ext cx="3379642" cy="62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3"/>
          </p:cNvCxnSpPr>
          <p:nvPr/>
        </p:nvCxnSpPr>
        <p:spPr>
          <a:xfrm flipH="1">
            <a:off x="5189123" y="2290081"/>
            <a:ext cx="1" cy="62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7" idx="3"/>
          </p:cNvCxnSpPr>
          <p:nvPr/>
        </p:nvCxnSpPr>
        <p:spPr>
          <a:xfrm>
            <a:off x="5189124" y="2290081"/>
            <a:ext cx="3379640" cy="62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Горизонтальный свиток 13"/>
          <p:cNvSpPr/>
          <p:nvPr/>
        </p:nvSpPr>
        <p:spPr>
          <a:xfrm>
            <a:off x="0" y="4224270"/>
            <a:ext cx="11977352" cy="113334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Тебеневка – (от тюрк. «</a:t>
            </a:r>
            <a:r>
              <a:rPr lang="ru-RU" sz="2400" dirty="0" err="1" smtClean="0">
                <a:solidFill>
                  <a:srgbClr val="C00000"/>
                </a:solidFill>
              </a:rPr>
              <a:t>тебу</a:t>
            </a:r>
            <a:r>
              <a:rPr lang="ru-RU" sz="2400" dirty="0" smtClean="0">
                <a:solidFill>
                  <a:srgbClr val="C00000"/>
                </a:solidFill>
              </a:rPr>
              <a:t>» – ударить ногой, пастьба животных на пастбищах, покрытых снегом, способность откапывать корм из-под снега.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11617" y="5468984"/>
            <a:ext cx="11977352" cy="113334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Рефлекс стадности – способность животных держаться в группе, не разбегаться в разные стороны при опасности.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515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Кочевое скотоводство – производящее хозяйство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Кочевое скотоводство – производящее хозяйство</dc:title>
  <dc:creator>admin</dc:creator>
  <cp:lastModifiedBy>admin</cp:lastModifiedBy>
  <cp:revision>20</cp:revision>
  <dcterms:created xsi:type="dcterms:W3CDTF">2015-12-17T20:07:07Z</dcterms:created>
  <dcterms:modified xsi:type="dcterms:W3CDTF">2015-12-18T06:38:51Z</dcterms:modified>
</cp:coreProperties>
</file>